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8" r:id="rId4"/>
    <p:sldId id="264" r:id="rId5"/>
    <p:sldId id="260" r:id="rId6"/>
    <p:sldId id="266" r:id="rId7"/>
    <p:sldId id="263" r:id="rId8"/>
    <p:sldId id="267" r:id="rId9"/>
    <p:sldId id="270" r:id="rId10"/>
    <p:sldId id="268" r:id="rId11"/>
    <p:sldId id="271" r:id="rId12"/>
    <p:sldId id="269" r:id="rId13"/>
    <p:sldId id="265" r:id="rId14"/>
    <p:sldId id="261" r:id="rId15"/>
    <p:sldId id="259" r:id="rId16"/>
    <p:sldId id="262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60" d="100"/>
          <a:sy n="60" d="100"/>
        </p:scale>
        <p:origin x="1478" y="5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159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0655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474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93682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7268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2924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395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860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441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173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219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90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976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011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993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F3B33-810E-4C9E-9A67-4FA20B297A73}" type="datetimeFigureOut">
              <a:rPr lang="en-US" smtClean="0"/>
              <a:t>11/29/2022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A1830F9-7A98-4196-82A6-927817CDFF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426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ciencedirect.com/topics/earth-and-planetary-sciences/furrow-irrigation" TargetMode="External"/><Relationship Id="rId3" Type="http://schemas.openxmlformats.org/officeDocument/2006/relationships/hyperlink" Target="https://catalog.extension.oregonstate.edu/em8783" TargetMode="External"/><Relationship Id="rId7" Type="http://schemas.openxmlformats.org/officeDocument/2006/relationships/hyperlink" Target="https://blogs.ifas.ufl.edu/polkco/2019/07/10/micro-irrigation-a-water-saving-alternative/" TargetMode="External"/><Relationship Id="rId2" Type="http://schemas.openxmlformats.org/officeDocument/2006/relationships/hyperlink" Target="https://www.sciencebase.gov/catalog/item/get/5af3311be4b0da30c1b245d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nwater.org/water-facts/water-scarcity" TargetMode="External"/><Relationship Id="rId11" Type="http://schemas.openxmlformats.org/officeDocument/2006/relationships/hyperlink" Target="https://www.nationalgeographic.com/history/article/puerto-rico-debated-statehood-since-colonization" TargetMode="External"/><Relationship Id="rId5" Type="http://schemas.openxmlformats.org/officeDocument/2006/relationships/hyperlink" Target="https://www.unicef.org/wash/water-scarcity" TargetMode="External"/><Relationship Id="rId10" Type="http://schemas.openxmlformats.org/officeDocument/2006/relationships/hyperlink" Target="https://www.everycrsreport.com/reports/R44158.html" TargetMode="External"/><Relationship Id="rId4" Type="http://schemas.openxmlformats.org/officeDocument/2006/relationships/hyperlink" Target="https://www.bls.gov/respondents/mwr/electronic-data-interchange/appendix-d-usps-state-abbreviations-and-fips-codes.htm" TargetMode="External"/><Relationship Id="rId9" Type="http://schemas.openxmlformats.org/officeDocument/2006/relationships/hyperlink" Target="https://pubs.er.usgs.gov/publication/cir1441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urveylegend.com/wordpress/wp-content/uploads/2020/12/best-open-ended-questions.png" TargetMode="External"/><Relationship Id="rId2" Type="http://schemas.openxmlformats.org/officeDocument/2006/relationships/hyperlink" Target="https://www.watercalculator.org/wp-content/uploads/2017/04/iStock_000010933844_1950-956x370.jpg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F35B7A-EE77-4503-A557-CE96361AC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37376">
            <a:off x="3097230" y="2486366"/>
            <a:ext cx="4631855" cy="30807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3F7F47-5512-4B57-8A0B-335705484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7525" y="204000"/>
            <a:ext cx="8041064" cy="2203515"/>
          </a:xfrm>
        </p:spPr>
        <p:txBody>
          <a:bodyPr/>
          <a:lstStyle/>
          <a:p>
            <a:pPr algn="ctr"/>
            <a:r>
              <a:rPr lang="en-US" sz="4000" dirty="0"/>
              <a:t>Irrigation Methods Water Usage in the United States and Techniques to Ensure Water Efficiency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C88AA-6DCD-4898-9128-5186BF0238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1653" y="5618375"/>
            <a:ext cx="7766936" cy="1239625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Marcos Andrade</a:t>
            </a:r>
          </a:p>
          <a:p>
            <a:pPr algn="ctr"/>
            <a:r>
              <a:rPr lang="en-US" sz="3200" b="1" dirty="0">
                <a:solidFill>
                  <a:schemeClr val="tx1"/>
                </a:solidFill>
              </a:rPr>
              <a:t>November 29</a:t>
            </a:r>
            <a:r>
              <a:rPr lang="en-US" sz="3200" b="1" baseline="30000" dirty="0">
                <a:solidFill>
                  <a:schemeClr val="tx1"/>
                </a:solidFill>
              </a:rPr>
              <a:t>th</a:t>
            </a:r>
            <a:r>
              <a:rPr lang="en-US" sz="3200" b="1" dirty="0">
                <a:solidFill>
                  <a:schemeClr val="tx1"/>
                </a:solidFill>
              </a:rPr>
              <a:t>, 2022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258A096-BD14-482E-9633-268A55B48613}"/>
              </a:ext>
            </a:extLst>
          </p:cNvPr>
          <p:cNvSpPr txBox="1">
            <a:spLocks/>
          </p:cNvSpPr>
          <p:nvPr/>
        </p:nvSpPr>
        <p:spPr>
          <a:xfrm>
            <a:off x="7395077" y="5421261"/>
            <a:ext cx="1999585" cy="56347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/>
                </a:solidFill>
              </a:rPr>
              <a:t>Image (1)</a:t>
            </a:r>
          </a:p>
        </p:txBody>
      </p:sp>
    </p:spTree>
    <p:extLst>
      <p:ext uri="{BB962C8B-B14F-4D97-AF65-F5344CB8AC3E}">
        <p14:creationId xmlns:p14="http://schemas.microsoft.com/office/powerpoint/2010/main" val="300404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A4D095E-D051-46B7-9299-66F3658145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3022" y="132674"/>
            <a:ext cx="3080592" cy="1646302"/>
          </a:xfrm>
        </p:spPr>
        <p:txBody>
          <a:bodyPr/>
          <a:lstStyle/>
          <a:p>
            <a:r>
              <a:rPr lang="en-US" dirty="0"/>
              <a:t>Figure 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2EDD3E-DFFC-437A-881A-97004CE81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82" y="715619"/>
            <a:ext cx="7503991" cy="542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268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EE80A85-172B-4457-9491-F394825E5EC5}"/>
              </a:ext>
            </a:extLst>
          </p:cNvPr>
          <p:cNvSpPr txBox="1">
            <a:spLocks/>
          </p:cNvSpPr>
          <p:nvPr/>
        </p:nvSpPr>
        <p:spPr>
          <a:xfrm>
            <a:off x="6965186" y="490892"/>
            <a:ext cx="1943144" cy="630897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Figure 6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E8F7FA-E6C6-48C9-9C00-056895805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419" y="290053"/>
            <a:ext cx="7090993" cy="6277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413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29EA30-E527-4974-B565-636802CC3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693" y="262473"/>
            <a:ext cx="10588502" cy="582153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A4D095E-D051-46B7-9299-66F3658145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76701" y="5882326"/>
            <a:ext cx="4292600" cy="874002"/>
          </a:xfrm>
        </p:spPr>
        <p:txBody>
          <a:bodyPr/>
          <a:lstStyle/>
          <a:p>
            <a:r>
              <a:rPr lang="en-US" dirty="0"/>
              <a:t>Figure 7 (9)</a:t>
            </a:r>
          </a:p>
        </p:txBody>
      </p:sp>
    </p:spTree>
    <p:extLst>
      <p:ext uri="{BB962C8B-B14F-4D97-AF65-F5344CB8AC3E}">
        <p14:creationId xmlns:p14="http://schemas.microsoft.com/office/powerpoint/2010/main" val="416984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F7F47-5512-4B57-8A0B-33570548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B39ECB-AE26-4A17-B03B-3370BF706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66900"/>
            <a:ext cx="8596668" cy="388077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Definition for multiple irrigation methods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Confirmed that data align for the most part with these water usage estimations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Discovered multiple irrigation efficiency practices 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Interesting that even efficient methods can still be improved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Awareness in taking care of water in all aspects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6684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A978E4F-DB7A-46E4-91CB-8D0E5C9B0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5112" y="377131"/>
            <a:ext cx="3485945" cy="823151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97FE9D2-270F-4B21-8B9D-229B529B7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4318000"/>
            <a:ext cx="9067800" cy="2349500"/>
          </a:xfrm>
        </p:spPr>
        <p:txBody>
          <a:bodyPr>
            <a:normAutofit/>
          </a:bodyPr>
          <a:lstStyle/>
          <a:p>
            <a:pPr marL="228600" marR="0" lvl="0" indent="-22860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algn="just"/>
            <a:r>
              <a:rPr lang="en-US" sz="2400" dirty="0">
                <a:solidFill>
                  <a:schemeClr val="tx1"/>
                </a:solidFill>
              </a:rPr>
              <a:t>Future studies about how to implement the previously mentioned irrigation efficiency practices can be done focusing attention prioritizing these three irrigation methods according to their water usage.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A8C855-880E-4FEA-9BE2-0BF9DD31B62F}"/>
              </a:ext>
            </a:extLst>
          </p:cNvPr>
          <p:cNvSpPr txBox="1"/>
          <p:nvPr/>
        </p:nvSpPr>
        <p:spPr>
          <a:xfrm>
            <a:off x="635001" y="2828835"/>
            <a:ext cx="39854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Sprinkler = 400 gph (6)</a:t>
            </a:r>
          </a:p>
          <a:p>
            <a:r>
              <a:rPr lang="en-US" sz="2400" dirty="0"/>
              <a:t>Microirrigation = 30 gph (6)</a:t>
            </a:r>
          </a:p>
          <a:p>
            <a:r>
              <a:rPr lang="en-US" sz="2400" dirty="0"/>
              <a:t>Surface = 800 gph (7)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1F3028-A319-4E48-9E04-D42FCB223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441" y="1324625"/>
            <a:ext cx="3768232" cy="333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152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F7F47-5512-4B57-8A0B-33570548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B39ECB-AE26-4A17-B03B-3370BF706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396" y="1415871"/>
            <a:ext cx="9503614" cy="5060343"/>
          </a:xfrm>
        </p:spPr>
        <p:txBody>
          <a:bodyPr>
            <a:normAutofit fontScale="55000" lnSpcReduction="20000"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 S. for a C. W. USGS, Estimated Use of Water in the United States County-Level Data for 2015 - ScienceBase-Catalog. </a:t>
            </a:r>
            <a:r>
              <a:rPr lang="en-US" sz="180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www.sciencebase.gov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(2017) Available at </a:t>
            </a:r>
            <a:r>
              <a:rPr lang="en-US" sz="1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https://www.sciencebase.gov/catalog/item/get/5af3311be4b0da30c1b245d8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(November 5, 2022).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 C. C. Shock, B. M. Shock, T. Welch, “Strategies for Efficient Irrigation Water Use” Available at </a:t>
            </a:r>
            <a:r>
              <a:rPr lang="en-US" sz="1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https://catalog.extension.oregonstate.edu/em8783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(Oregon State University, 2013).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 U.S. Bureau of Labor Statistics, Appendix D ‐ USPS State Abbreviations and FIPS Codes: U.S. Bureau of Labor Statistics. </a:t>
            </a:r>
            <a:r>
              <a:rPr lang="en-US" sz="180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www.bls.gov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(2005) Available at </a:t>
            </a:r>
            <a:r>
              <a:rPr lang="en-US" sz="1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https://www.bls.gov/respondents/mwr/electronic-data-interchange/appendix-d-usps-state-abbreviations-and-fips-codes.htm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(November 20, 2022).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 UNICEF, Water Scarcity. </a:t>
            </a:r>
            <a:r>
              <a:rPr lang="en-US" sz="180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UNICEF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Available at </a:t>
            </a:r>
            <a:r>
              <a:rPr lang="en-US" sz="1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https://www.unicef.org/wash/water-scarcity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(2020).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5. United Nations, Water Scarcity. </a:t>
            </a:r>
            <a:r>
              <a:rPr lang="en-US" sz="180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UN-Water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Available at </a:t>
            </a:r>
            <a:r>
              <a:rPr lang="en-US" sz="1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https://www.unwater.org/water-facts/water-scarcity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(2021).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6. A. Yasalonis, Micro-Irrigation: A Water Saving Alternative. </a:t>
            </a:r>
            <a:r>
              <a:rPr lang="en-US" sz="180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UF/IFAS Extension Polk County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(2019) Available at </a:t>
            </a:r>
            <a:r>
              <a:rPr lang="en-US" sz="1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https://blogs.ifas.ufl.edu/polkco/2019/07/10/micro-irrigation-a-water-saving-alternative/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(November 26, 2022).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7. ScienceDirect, Furrow Irrigation - Agricultural Water Management, 2002. </a:t>
            </a:r>
            <a:r>
              <a:rPr lang="en-US" sz="180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www.sciencedirect.com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(2005) Available at </a:t>
            </a:r>
            <a:r>
              <a:rPr lang="en-US" sz="1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https://www.sciencedirect.com/topics/earth-and-planetary-sciences/furrow-irrigation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(November 24, 2022).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8. C. A. Dieter, </a:t>
            </a:r>
            <a:r>
              <a:rPr lang="en-US" sz="180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et al.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Estimated use of water in the United States in 2015. </a:t>
            </a:r>
            <a:r>
              <a:rPr lang="en-US" sz="180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pubs.er.usgs.gov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76 (2018) Available at </a:t>
            </a:r>
            <a:r>
              <a:rPr lang="en-US" sz="1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https://pubs.er.usgs.gov/publication/cir1441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9. M. Stubbs, “Irrigation in U.S. Agriculture: On-Farm Technologies and Best Management Practices Megan Stubbs Specialist in Agricultural Conservation and Natural Resources Policy” (2016) Available at </a:t>
            </a:r>
            <a:r>
              <a:rPr lang="en-US" sz="1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https://www.everycrsreport.com/reports/R44158.html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(November 10, 2022).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10. E. BLAKEMORE, Why Puerto Rico has debated U.S. statehood since its colonization. </a:t>
            </a:r>
            <a:r>
              <a:rPr lang="en-US" sz="1800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History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(2020) Available at </a:t>
            </a:r>
            <a:r>
              <a:rPr lang="en-US" sz="1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https://www.nationalgeographic.com/history/article/puerto-rico-debated-statehood-since-colonization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(November 28, 2022).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817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A978E4F-DB7A-46E4-91CB-8D0E5C9B0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0669220">
            <a:off x="675194" y="407871"/>
            <a:ext cx="3178003" cy="939800"/>
          </a:xfrm>
        </p:spPr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B8B5A1-C843-48AB-812E-5CFC2103D7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143" b="95429" l="22000" r="77167">
                        <a14:foregroundMark x1="25083" y1="74857" x2="26000" y2="63143"/>
                        <a14:foregroundMark x1="34083" y1="73857" x2="34083" y2="61286"/>
                        <a14:foregroundMark x1="32750" y1="48000" x2="32750" y2="48000"/>
                        <a14:foregroundMark x1="36250" y1="48857" x2="36250" y2="48857"/>
                        <a14:foregroundMark x1="37667" y1="58000" x2="37667" y2="58000"/>
                        <a14:foregroundMark x1="23833" y1="58429" x2="23833" y2="58429"/>
                        <a14:foregroundMark x1="22167" y1="68143" x2="22167" y2="68143"/>
                        <a14:foregroundMark x1="22250" y1="59714" x2="22250" y2="59714"/>
                        <a14:foregroundMark x1="26250" y1="93143" x2="26250" y2="93143"/>
                        <a14:foregroundMark x1="36750" y1="94857" x2="36750" y2="94857"/>
                        <a14:foregroundMark x1="52333" y1="88286" x2="52333" y2="88286"/>
                        <a14:foregroundMark x1="66500" y1="54000" x2="66500" y2="54000"/>
                        <a14:foregroundMark x1="74333" y1="88714" x2="74333" y2="88714"/>
                        <a14:foregroundMark x1="72000" y1="93571" x2="72000" y2="93571"/>
                        <a14:foregroundMark x1="65833" y1="53714" x2="66833" y2="55000"/>
                        <a14:foregroundMark x1="68667" y1="46000" x2="68667" y2="46000"/>
                        <a14:foregroundMark x1="69500" y1="41571" x2="69500" y2="41571"/>
                        <a14:foregroundMark x1="72333" y1="46143" x2="72333" y2="46143"/>
                        <a14:foregroundMark x1="56167" y1="15429" x2="56167" y2="15429"/>
                        <a14:foregroundMark x1="25083" y1="40571" x2="28250" y2="41143"/>
                        <a14:foregroundMark x1="28500" y1="28143" x2="28500" y2="28143"/>
                        <a14:foregroundMark x1="28000" y1="28714" x2="28500" y2="28571"/>
                        <a14:foregroundMark x1="28583" y1="28143" x2="28167" y2="27286"/>
                        <a14:foregroundMark x1="31333" y1="27000" x2="31333" y2="26571"/>
                        <a14:foregroundMark x1="30250" y1="18714" x2="30250" y2="18714"/>
                        <a14:foregroundMark x1="32083" y1="20429" x2="32083" y2="20429"/>
                        <a14:foregroundMark x1="32750" y1="20714" x2="32750" y2="20714"/>
                        <a14:foregroundMark x1="36417" y1="16571" x2="36417" y2="16571"/>
                        <a14:foregroundMark x1="36500" y1="10714" x2="36500" y2="10714"/>
                        <a14:foregroundMark x1="36500" y1="10429" x2="36500" y2="10429"/>
                        <a14:foregroundMark x1="37417" y1="17286" x2="37417" y2="17286"/>
                        <a14:foregroundMark x1="38833" y1="11429" x2="38833" y2="11429"/>
                        <a14:foregroundMark x1="40833" y1="19571" x2="40833" y2="19571"/>
                        <a14:foregroundMark x1="48250" y1="11714" x2="48250" y2="11714"/>
                        <a14:foregroundMark x1="48583" y1="10429" x2="48583" y2="10429"/>
                        <a14:foregroundMark x1="48917" y1="13857" x2="48917" y2="13857"/>
                        <a14:foregroundMark x1="47833" y1="9286" x2="47833" y2="9286"/>
                        <a14:foregroundMark x1="38000" y1="7857" x2="38000" y2="7857"/>
                        <a14:foregroundMark x1="36917" y1="7857" x2="36917" y2="7857"/>
                        <a14:foregroundMark x1="40167" y1="7714" x2="40167" y2="7714"/>
                        <a14:foregroundMark x1="42250" y1="13714" x2="42250" y2="13714"/>
                        <a14:foregroundMark x1="39917" y1="15429" x2="39917" y2="15429"/>
                        <a14:foregroundMark x1="39917" y1="13857" x2="39917" y2="13857"/>
                        <a14:foregroundMark x1="40083" y1="12857" x2="41667" y2="17143"/>
                        <a14:foregroundMark x1="39750" y1="15571" x2="40000" y2="13000"/>
                        <a14:foregroundMark x1="39917" y1="15714" x2="41417" y2="16857"/>
                        <a14:foregroundMark x1="41583" y1="17143" x2="40083" y2="15571"/>
                        <a14:foregroundMark x1="52833" y1="6143" x2="52833" y2="6143"/>
                        <a14:foregroundMark x1="56083" y1="10429" x2="57500" y2="10714"/>
                        <a14:foregroundMark x1="56333" y1="11000" x2="57083" y2="12429"/>
                        <a14:foregroundMark x1="56917" y1="11429" x2="56250" y2="12143"/>
                        <a14:foregroundMark x1="56417" y1="12286" x2="57250" y2="11714"/>
                        <a14:foregroundMark x1="62333" y1="19857" x2="62333" y2="19857"/>
                        <a14:foregroundMark x1="63000" y1="17143" x2="63000" y2="17143"/>
                        <a14:foregroundMark x1="65917" y1="23714" x2="66583" y2="23429"/>
                        <a14:foregroundMark x1="67750" y1="13857" x2="67750" y2="13857"/>
                        <a14:foregroundMark x1="69750" y1="14000" x2="69750" y2="14000"/>
                        <a14:foregroundMark x1="71250" y1="16857" x2="71250" y2="16857"/>
                        <a14:foregroundMark x1="72083" y1="21571" x2="72083" y2="21571"/>
                        <a14:foregroundMark x1="70833" y1="24714" x2="70833" y2="24714"/>
                        <a14:foregroundMark x1="69667" y1="29571" x2="69667" y2="29571"/>
                        <a14:foregroundMark x1="68167" y1="30429" x2="68167" y2="30429"/>
                        <a14:foregroundMark x1="71083" y1="28714" x2="71083" y2="28714"/>
                        <a14:foregroundMark x1="69083" y1="44571" x2="69083" y2="44571"/>
                        <a14:foregroundMark x1="70167" y1="49143" x2="70167" y2="49143"/>
                        <a14:foregroundMark x1="69333" y1="48714" x2="69333" y2="48714"/>
                        <a14:foregroundMark x1="68667" y1="48286" x2="68667" y2="48286"/>
                        <a14:foregroundMark x1="70750" y1="50000" x2="70750" y2="50000"/>
                        <a14:foregroundMark x1="70417" y1="49429" x2="70417" y2="49429"/>
                        <a14:foregroundMark x1="22417" y1="89714" x2="22417" y2="89714"/>
                        <a14:foregroundMark x1="33417" y1="95571" x2="33417" y2="95571"/>
                        <a14:foregroundMark x1="22083" y1="60143" x2="22750" y2="57286"/>
                        <a14:foregroundMark x1="31500" y1="47429" x2="31667" y2="45571"/>
                        <a14:foregroundMark x1="77167" y1="94429" x2="77167" y2="94429"/>
                      </a14:backgroundRemoval>
                    </a14:imgEffect>
                  </a14:imgLayer>
                </a14:imgProps>
              </a:ext>
            </a:extLst>
          </a:blip>
          <a:srcRect l="19265" t="4086" r="20776" b="1894"/>
          <a:stretch/>
        </p:blipFill>
        <p:spPr>
          <a:xfrm>
            <a:off x="2149895" y="393737"/>
            <a:ext cx="6853287" cy="6268826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EC2ACBC1-133D-4B25-9C79-15E3DFB516DA}"/>
              </a:ext>
            </a:extLst>
          </p:cNvPr>
          <p:cNvSpPr txBox="1">
            <a:spLocks/>
          </p:cNvSpPr>
          <p:nvPr/>
        </p:nvSpPr>
        <p:spPr>
          <a:xfrm>
            <a:off x="264610" y="5900792"/>
            <a:ext cx="1999585" cy="56347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/>
                </a:solidFill>
              </a:rPr>
              <a:t>Image (2)</a:t>
            </a:r>
          </a:p>
        </p:txBody>
      </p:sp>
    </p:spTree>
    <p:extLst>
      <p:ext uri="{BB962C8B-B14F-4D97-AF65-F5344CB8AC3E}">
        <p14:creationId xmlns:p14="http://schemas.microsoft.com/office/powerpoint/2010/main" val="3701898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F7F47-5512-4B57-8A0B-33570548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References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B39ECB-AE26-4A17-B03B-3370BF706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396" y="1415871"/>
            <a:ext cx="9503614" cy="5060343"/>
          </a:xfrm>
        </p:spPr>
        <p:txBody>
          <a:bodyPr>
            <a:norm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 Water Footprint Calculator, Drip Irrigation (2022) (November 28, 2022). Available at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https://www.watercalculator.org/wp-content/uploads/2017/04/iStock_000010933844_1950-956x370.jpg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 SurveyLegend, How to Use Open-Ended Survey Questions +25 Examples (2020) (November 28, 2022). Available at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https://www.surveylegend.com/wordpress/wp-content/uploads/2020/12/best-open-ended-questions.png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757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F7F47-5512-4B57-8A0B-33570548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and Background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B39ECB-AE26-4A17-B03B-3370BF706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938" y="1783517"/>
            <a:ext cx="8596668" cy="4589003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Irrigation Methods Water Usage in the United States and Techniques to Ensure Water Efficiency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Congressional Research Service and United States Geological Survey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Water usage is an important topic in actuality due to the scarcity of resources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“Irrigation has played a significant role in the development and economy of the United States. It was critical in the settlement of the West and agricultural reinvention after the Dust Bowl” (9)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5634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A978E4F-DB7A-46E4-91CB-8D0E5C9B0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218" y="302357"/>
            <a:ext cx="8428785" cy="1646302"/>
          </a:xfrm>
        </p:spPr>
        <p:txBody>
          <a:bodyPr/>
          <a:lstStyle/>
          <a:p>
            <a:r>
              <a:rPr lang="en-US" dirty="0"/>
              <a:t>What dataset did you use?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97FE9D2-270F-4B21-8B9D-229B529B7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351" y="2432857"/>
            <a:ext cx="8542518" cy="4110086"/>
          </a:xfrm>
        </p:spPr>
        <p:txBody>
          <a:bodyPr>
            <a:norm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Data comes from field studies, interviews made to specialists and shared research. It comes directly from the United States Geological Survey (USGS)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Original dataset was contained in a 3225 x 141 table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3225 observations within 141 variables 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Dependent variables were acres irrigated and water used per day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Explanatory variables were states and counties  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Analyzed variables were categorical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The initial hypothesis is that water usage will be consistent throughout all categories</a:t>
            </a:r>
          </a:p>
        </p:txBody>
      </p:sp>
    </p:spTree>
    <p:extLst>
      <p:ext uri="{BB962C8B-B14F-4D97-AF65-F5344CB8AC3E}">
        <p14:creationId xmlns:p14="http://schemas.microsoft.com/office/powerpoint/2010/main" val="1133211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F7F47-5512-4B57-8A0B-33570548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B39ECB-AE26-4A17-B03B-3370BF706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42115"/>
            <a:ext cx="8596668" cy="3880773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Tidy data</a:t>
            </a:r>
            <a:r>
              <a:rPr lang="en-US" sz="1800" b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</a:p>
          <a:p>
            <a:endParaRPr lang="en-US" sz="1800" b="1" dirty="0"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Original dataset had no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mistakes in general, and good practices for data format were used (glossary, camel casing, one piece of data per cell</a:t>
            </a:r>
          </a:p>
          <a:p>
            <a:pPr marL="0" indent="0">
              <a:buNone/>
            </a:pPr>
            <a:endParaRPr lang="en-US" sz="1800" b="1" dirty="0"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Data was not necessarily reproducible; possible to reproduce but not feasible</a:t>
            </a:r>
          </a:p>
          <a:p>
            <a:endParaRPr lang="en-US" sz="1800" b="1" dirty="0"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Pivot tables were used, sum of data and graph insertion. Used excel with practices learned at class.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5645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A978E4F-DB7A-46E4-91CB-8D0E5C9B0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179" y="3102118"/>
            <a:ext cx="7766936" cy="1646302"/>
          </a:xfrm>
        </p:spPr>
        <p:txBody>
          <a:bodyPr/>
          <a:lstStyle/>
          <a:p>
            <a:r>
              <a:rPr lang="en-US" sz="138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32854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A4D095E-D051-46B7-9299-66F3658145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7299" y="2244279"/>
            <a:ext cx="2931736" cy="1646302"/>
          </a:xfrm>
        </p:spPr>
        <p:txBody>
          <a:bodyPr/>
          <a:lstStyle/>
          <a:p>
            <a:r>
              <a:rPr lang="en-US" dirty="0"/>
              <a:t>Figure 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E16291-F757-4026-B0D6-9690ABCAF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067" y="131975"/>
            <a:ext cx="5190722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652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EE80A85-172B-4457-9491-F394825E5EC5}"/>
              </a:ext>
            </a:extLst>
          </p:cNvPr>
          <p:cNvSpPr txBox="1">
            <a:spLocks/>
          </p:cNvSpPr>
          <p:nvPr/>
        </p:nvSpPr>
        <p:spPr>
          <a:xfrm>
            <a:off x="1507067" y="2404534"/>
            <a:ext cx="1952570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Figure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5D5D7A-1450-4C0B-A46D-A2E4B791E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829" y="228322"/>
            <a:ext cx="5194242" cy="640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07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A4D095E-D051-46B7-9299-66F3658145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8763" y="2404534"/>
            <a:ext cx="2675240" cy="1646302"/>
          </a:xfrm>
        </p:spPr>
        <p:txBody>
          <a:bodyPr/>
          <a:lstStyle/>
          <a:p>
            <a:r>
              <a:rPr lang="en-US" dirty="0"/>
              <a:t>Figure 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33AF7E-0B36-4CF2-83AA-889447E8A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86" y="228322"/>
            <a:ext cx="5194242" cy="640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03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4EE80A85-172B-4457-9491-F394825E5EC5}"/>
              </a:ext>
            </a:extLst>
          </p:cNvPr>
          <p:cNvSpPr txBox="1">
            <a:spLocks/>
          </p:cNvSpPr>
          <p:nvPr/>
        </p:nvSpPr>
        <p:spPr>
          <a:xfrm>
            <a:off x="1129995" y="2093450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Figure 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A8BE18-0368-412E-974C-EF905CA5C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2056" y="520292"/>
            <a:ext cx="6921988" cy="581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69098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868</TotalTime>
  <Words>898</Words>
  <Application>Microsoft Office PowerPoint</Application>
  <PresentationFormat>Widescreen</PresentationFormat>
  <Paragraphs>65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Irrigation Methods Water Usage in the United States and Techniques to Ensure Water Efficiency</vt:lpstr>
      <vt:lpstr>Research Question and Background</vt:lpstr>
      <vt:lpstr>What dataset did you use?</vt:lpstr>
      <vt:lpstr>Methods</vt:lpstr>
      <vt:lpstr>Results</vt:lpstr>
      <vt:lpstr>Figure 1</vt:lpstr>
      <vt:lpstr>PowerPoint Presentation</vt:lpstr>
      <vt:lpstr>Figure 3</vt:lpstr>
      <vt:lpstr>PowerPoint Presentation</vt:lpstr>
      <vt:lpstr>Figure 5</vt:lpstr>
      <vt:lpstr>PowerPoint Presentation</vt:lpstr>
      <vt:lpstr>Figure 7 (9)</vt:lpstr>
      <vt:lpstr>Discussion</vt:lpstr>
      <vt:lpstr>Conclusion</vt:lpstr>
      <vt:lpstr>References</vt:lpstr>
      <vt:lpstr>Questions</vt:lpstr>
      <vt:lpstr>Image 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Irrigation Methods Water Usage and Techniques to Ensure Water Efficiency?</dc:title>
  <dc:creator>Marcos Eduardo Andrade Meza</dc:creator>
  <cp:lastModifiedBy>Marcos Eduardo Andrade Meza</cp:lastModifiedBy>
  <cp:revision>53</cp:revision>
  <dcterms:created xsi:type="dcterms:W3CDTF">2022-11-28T05:00:07Z</dcterms:created>
  <dcterms:modified xsi:type="dcterms:W3CDTF">2022-11-29T10:25:58Z</dcterms:modified>
</cp:coreProperties>
</file>

<file path=docProps/thumbnail.jpeg>
</file>